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260" r:id="rId4"/>
    <p:sldId id="259" r:id="rId5"/>
    <p:sldId id="297" r:id="rId6"/>
    <p:sldId id="277" r:id="rId7"/>
    <p:sldId id="278" r:id="rId8"/>
    <p:sldId id="302" r:id="rId9"/>
    <p:sldId id="303" r:id="rId10"/>
    <p:sldId id="300" r:id="rId11"/>
    <p:sldId id="269" r:id="rId12"/>
    <p:sldId id="276" r:id="rId13"/>
    <p:sldId id="291" r:id="rId14"/>
    <p:sldId id="293" r:id="rId15"/>
    <p:sldId id="295" r:id="rId16"/>
    <p:sldId id="290" r:id="rId17"/>
    <p:sldId id="288" r:id="rId18"/>
    <p:sldId id="289" r:id="rId19"/>
    <p:sldId id="296" r:id="rId20"/>
    <p:sldId id="264" r:id="rId21"/>
    <p:sldId id="263" r:id="rId22"/>
    <p:sldId id="265" r:id="rId23"/>
    <p:sldId id="273" r:id="rId24"/>
    <p:sldId id="274" r:id="rId25"/>
    <p:sldId id="275" r:id="rId26"/>
    <p:sldId id="294" r:id="rId27"/>
    <p:sldId id="305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5" autoAdjust="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7972D-FAB9-994E-A5E5-F9C52C7E82B9}" type="datetimeFigureOut">
              <a:rPr lang="en-US" smtClean="0"/>
              <a:t>26/11/2015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3CEEF-84D3-BA4F-8754-10F0971B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55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F1D3-AE0B-8A4F-83B8-7B3D8A5E92EA}" type="datetimeFigureOut">
              <a:rPr lang="en-US" smtClean="0"/>
              <a:t>26/11/2015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6F39-E965-A641-97DB-1DD86CAD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68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E29D-DAAB-3748-A10F-CFF7179CCC53}" type="datetime1">
              <a:rPr lang="en-GB" smtClean="0"/>
              <a:t>26/11/2015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2655-FA0E-2249-8C95-3DA87EDD2D4C}" type="datetime1">
              <a:rPr lang="en-GB" smtClean="0"/>
              <a:t>26/11/2015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FC7-2AF5-A648-BA79-B3266BF80286}" type="datetime1">
              <a:rPr lang="en-GB" smtClean="0"/>
              <a:t>26/11/2015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4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7569-28F3-7B46-A7D2-19F6290E5D9F}" type="datetime1">
              <a:rPr lang="en-GB" smtClean="0"/>
              <a:t>26/11/2015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4049-4FA9-3F4E-9FAB-53C6A1B6111D}" type="datetime1">
              <a:rPr lang="en-GB" smtClean="0"/>
              <a:t>26/11/2015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76BD-43EE-0B4F-AE2E-3481AD0A6D5F}" type="datetime1">
              <a:rPr lang="en-GB" smtClean="0"/>
              <a:t>26/11/2015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585C-F0D9-BA44-B0CB-94F8795C3007}" type="datetime1">
              <a:rPr lang="en-GB" smtClean="0"/>
              <a:t>26/11/2015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002-2B0D-5540-8F38-A35DB32A3E54}" type="datetime1">
              <a:rPr lang="en-GB" smtClean="0"/>
              <a:t>26/11/2015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D38D-40D3-FA4A-80A3-07B2FF0953BA}" type="datetime1">
              <a:rPr lang="en-GB" smtClean="0"/>
              <a:t>26/11/2015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3A8-247C-B74D-8EE6-1E729918498F}" type="datetime1">
              <a:rPr lang="en-GB" smtClean="0"/>
              <a:t>26/11/2015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FA16-B454-DE4B-8A0E-7234311FBD12}" type="datetime1">
              <a:rPr lang="en-GB" smtClean="0"/>
              <a:t>26/11/2015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0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E63EF-64E3-7D48-834F-0B2A4F14911B}" type="datetime1">
              <a:rPr lang="en-GB" smtClean="0"/>
              <a:t>26/11/2015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088F-B070-B14E-920E-F60FB8AC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nterbrand.com/best-brands/best-global-brands/2015/ranking/" TargetMode="Externa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orldwide.espacenet.com/publicationDetails/biblio?DB=worldwide.espacenet.com&amp;II=1&amp;ND=3&amp;adjacent=true&amp;locale=en_EP&amp;FT=D&amp;date=20000815&amp;CC=US&amp;NR=6102245A&amp;KC=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ipo.int/ipadvantage/en/details.jsp?id=4741" TargetMode="External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oami.europa.eu/ohimportal/en/web/observatory/news/-/action/view/218900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deasmatter.com/media/files/Science_Business_IP_report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forbes.com/sites/forbesleadershipforum/2013/06/25/how-to-tell-what-patents-are-worth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Intellectual Property Rights and</a:t>
            </a:r>
            <a:br>
              <a:rPr lang="en-US" dirty="0" smtClean="0"/>
            </a:br>
            <a:r>
              <a:rPr lang="en-US" dirty="0" smtClean="0"/>
              <a:t>Entrepreneurship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Ruth Soetendorp</a:t>
            </a:r>
          </a:p>
          <a:p>
            <a:r>
              <a:rPr lang="en-US" dirty="0" err="1" smtClean="0"/>
              <a:t>iprsoet@gmail.com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3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Unregistered Designs</a:t>
            </a:r>
            <a:br>
              <a:rPr lang="en-US" dirty="0" smtClean="0">
                <a:latin typeface="Calibri" charset="0"/>
              </a:rPr>
            </a:br>
            <a:r>
              <a:rPr lang="en-US" sz="3100" dirty="0" smtClean="0">
                <a:latin typeface="Calibri" charset="0"/>
              </a:rPr>
              <a:t>Karen </a:t>
            </a:r>
            <a:r>
              <a:rPr lang="en-US" sz="3100" dirty="0">
                <a:latin typeface="Calibri" charset="0"/>
              </a:rPr>
              <a:t>Millen v </a:t>
            </a:r>
            <a:r>
              <a:rPr lang="en-US" sz="3100" dirty="0" err="1">
                <a:latin typeface="Calibri" charset="0"/>
              </a:rPr>
              <a:t>Dunnes</a:t>
            </a:r>
            <a:r>
              <a:rPr lang="en-US" sz="3100" dirty="0">
                <a:latin typeface="Calibri" charset="0"/>
              </a:rPr>
              <a:t> Stores 2014</a:t>
            </a:r>
          </a:p>
        </p:txBody>
      </p:sp>
      <p:pic>
        <p:nvPicPr>
          <p:cNvPr id="30722" name="Content Placeholder 3" descr="dunn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2840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9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UK </a:t>
            </a:r>
            <a:r>
              <a:rPr lang="en-US" dirty="0" smtClean="0"/>
              <a:t>Supreme Court case study:  </a:t>
            </a:r>
            <a:r>
              <a:rPr lang="en-US" dirty="0" err="1" smtClean="0"/>
              <a:t>Trunki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1" y="1417638"/>
            <a:ext cx="9144000" cy="5486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Trunki</a:t>
            </a:r>
            <a:r>
              <a:rPr lang="en-US" dirty="0" smtClean="0"/>
              <a:t>: </a:t>
            </a:r>
            <a:r>
              <a:rPr lang="en-US" dirty="0" err="1" smtClean="0"/>
              <a:t>childrens</a:t>
            </a:r>
            <a:r>
              <a:rPr lang="en-US" dirty="0" smtClean="0"/>
              <a:t> travel case (design)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Hugely popular = Huge market</a:t>
            </a:r>
          </a:p>
          <a:p>
            <a:r>
              <a:rPr lang="en-US" dirty="0" err="1" smtClean="0"/>
              <a:t>Trunki</a:t>
            </a:r>
            <a:r>
              <a:rPr lang="en-US" dirty="0" smtClean="0"/>
              <a:t>  protected by Registered Design.</a:t>
            </a:r>
          </a:p>
          <a:p>
            <a:r>
              <a:rPr lang="en-US" dirty="0" smtClean="0"/>
              <a:t>Copied/Adapted by </a:t>
            </a:r>
            <a:r>
              <a:rPr lang="en-US" dirty="0" err="1" smtClean="0"/>
              <a:t>Kiddee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Are the changes </a:t>
            </a:r>
            <a:r>
              <a:rPr lang="en-US" dirty="0" err="1" smtClean="0"/>
              <a:t>Kiddee</a:t>
            </a:r>
            <a:r>
              <a:rPr lang="en-US" dirty="0" smtClean="0"/>
              <a:t> made sufficiently significant?</a:t>
            </a:r>
          </a:p>
          <a:p>
            <a:r>
              <a:rPr lang="en-US" dirty="0" smtClean="0"/>
              <a:t>NB </a:t>
            </a:r>
            <a:r>
              <a:rPr lang="en-US" dirty="0" err="1" smtClean="0"/>
              <a:t>Trunki</a:t>
            </a:r>
            <a:r>
              <a:rPr lang="en-US" dirty="0" smtClean="0"/>
              <a:t> haven’t PATENTED the case, they have registered the design</a:t>
            </a:r>
          </a:p>
          <a:p>
            <a:r>
              <a:rPr lang="en-US" dirty="0" smtClean="0"/>
              <a:t>Different criteria for </a:t>
            </a:r>
            <a:r>
              <a:rPr lang="en-US" smtClean="0"/>
              <a:t>different rights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Copyrights and Brands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JK Rowling according to Forbes 2007 – net worth = 1$ billion</a:t>
            </a:r>
          </a:p>
          <a:p>
            <a:endParaRPr lang="en-US" dirty="0"/>
          </a:p>
          <a:p>
            <a:r>
              <a:rPr lang="en-US" dirty="0" smtClean="0"/>
              <a:t>10% royalties but probably doing better</a:t>
            </a:r>
          </a:p>
          <a:p>
            <a:endParaRPr lang="en-US" dirty="0"/>
          </a:p>
          <a:p>
            <a:r>
              <a:rPr lang="en-US" dirty="0" smtClean="0"/>
              <a:t>Currently estimated at $15 billion</a:t>
            </a:r>
          </a:p>
          <a:p>
            <a:r>
              <a:rPr lang="en-US" sz="1700" dirty="0">
                <a:hlinkClick r:id="rId2"/>
              </a:rPr>
              <a:t>http://interbrand.com/best-brands/best-global-brands/2015/ranking</a:t>
            </a:r>
            <a:r>
              <a:rPr lang="en-US" sz="1700" dirty="0" smtClean="0">
                <a:hlinkClick r:id="rId2"/>
              </a:rPr>
              <a:t>/</a:t>
            </a:r>
            <a:r>
              <a:rPr lang="en-US" sz="1700" dirty="0" smtClean="0"/>
              <a:t> </a:t>
            </a:r>
            <a:endParaRPr lang="en-US" sz="1700" dirty="0"/>
          </a:p>
        </p:txBody>
      </p:sp>
      <p:pic>
        <p:nvPicPr>
          <p:cNvPr id="16" name="Content Placeholder 15" descr="imag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1" b="1154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7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Secrets &amp; Know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Coca Cola &amp; Kentucky Fried Chicken built international empires on trade </a:t>
            </a:r>
            <a:r>
              <a:rPr lang="en-US" dirty="0" smtClean="0"/>
              <a:t>secrets. Risks from employees and suppliers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8029"/>
          <a:stretch>
            <a:fillRect/>
          </a:stretch>
        </p:blipFill>
        <p:spPr/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7475"/>
            <a:ext cx="1930400" cy="2794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8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Mandy </a:t>
            </a:r>
            <a:r>
              <a:rPr lang="en-US" dirty="0" err="1" smtClean="0"/>
              <a:t>Haberman</a:t>
            </a:r>
            <a:r>
              <a:rPr lang="en-US" dirty="0" smtClean="0"/>
              <a:t>, mother housewife and successful business woman whose success is built on protecting her intellectual property, and defending it against bigger competitors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“My patents cause me aggravation.  My trade marks sit in a corner quietly earning me royalties” </a:t>
            </a:r>
          </a:p>
          <a:p>
            <a:r>
              <a:rPr lang="en-US" dirty="0" err="1" smtClean="0"/>
              <a:t>Anywayup</a:t>
            </a:r>
            <a:r>
              <a:rPr lang="en-US" dirty="0" smtClean="0"/>
              <a:t>® Cup</a:t>
            </a:r>
          </a:p>
          <a:p>
            <a:endParaRPr lang="en-US" dirty="0" smtClean="0"/>
          </a:p>
          <a:p>
            <a:r>
              <a:rPr lang="en-US" sz="1400" dirty="0">
                <a:hlinkClick r:id="rId2"/>
              </a:rPr>
              <a:t>http://worldwide.espacenet.com/publicationDetails/biblio?DB=worldwide.espacenet.com&amp;II=1&amp;ND=3&amp;adjacent=true&amp;locale=en_EP&amp;FT=D&amp;date=20000815&amp;CC=US&amp;NR=6102245A&amp;KC=</a:t>
            </a:r>
            <a:r>
              <a:rPr lang="en-US" sz="1400" dirty="0" smtClean="0">
                <a:hlinkClick r:id="rId2"/>
              </a:rPr>
              <a:t>A</a:t>
            </a:r>
            <a:r>
              <a:rPr lang="en-US" sz="1400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dvice-masthead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9887"/>
          </a:xfrm>
          <a:prstGeom prst="rect">
            <a:avLst/>
          </a:prstGeom>
        </p:spPr>
      </p:pic>
      <p:pic>
        <p:nvPicPr>
          <p:cNvPr id="12" name="Picture 11" descr="imgre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15" y="1889887"/>
            <a:ext cx="2964424" cy="451370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Mandy </a:t>
            </a:r>
            <a:r>
              <a:rPr lang="en-US" dirty="0" err="1" smtClean="0"/>
              <a:t>Haberman’s</a:t>
            </a:r>
            <a:r>
              <a:rPr lang="en-US" dirty="0" smtClean="0"/>
              <a:t> </a:t>
            </a:r>
            <a:r>
              <a:rPr lang="en-US" dirty="0" err="1" smtClean="0"/>
              <a:t>anywayup</a:t>
            </a:r>
            <a:r>
              <a:rPr lang="en-US" dirty="0" smtClean="0"/>
              <a:t>® cup</a:t>
            </a:r>
          </a:p>
          <a:p>
            <a:r>
              <a:rPr lang="en-US" dirty="0" smtClean="0"/>
              <a:t>A successful case study</a:t>
            </a:r>
          </a:p>
          <a:p>
            <a:r>
              <a:rPr lang="en-US" dirty="0" smtClean="0"/>
              <a:t>A simple invention</a:t>
            </a:r>
          </a:p>
          <a:p>
            <a:r>
              <a:rPr lang="en-US" dirty="0" smtClean="0"/>
              <a:t>A good patent</a:t>
            </a:r>
          </a:p>
          <a:p>
            <a:r>
              <a:rPr lang="en-US" dirty="0" smtClean="0"/>
              <a:t>Serious competitors</a:t>
            </a:r>
          </a:p>
          <a:p>
            <a:r>
              <a:rPr lang="en-US" dirty="0" smtClean="0"/>
              <a:t>Determination to win</a:t>
            </a:r>
          </a:p>
          <a:p>
            <a:r>
              <a:rPr lang="en-US" dirty="0" smtClean="0"/>
              <a:t>An attractive product</a:t>
            </a:r>
          </a:p>
          <a:p>
            <a:r>
              <a:rPr lang="en-US" dirty="0" smtClean="0"/>
              <a:t>Commercial success!</a:t>
            </a:r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6422" y="-79653"/>
            <a:ext cx="4350029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Anywayup</a:t>
            </a:r>
            <a:r>
              <a:rPr lang="en-US" b="1" dirty="0" smtClean="0"/>
              <a:t>® </a:t>
            </a:r>
            <a:r>
              <a:rPr lang="en-US" b="1" dirty="0"/>
              <a:t>Cup</a:t>
            </a:r>
          </a:p>
          <a:p>
            <a:r>
              <a:rPr lang="en-US" dirty="0"/>
              <a:t>Shake, rattle and </a:t>
            </a:r>
            <a:r>
              <a:rPr lang="en-US" dirty="0" smtClean="0"/>
              <a:t>roll - world's </a:t>
            </a:r>
            <a:r>
              <a:rPr lang="en-US" dirty="0"/>
              <a:t>first totally non-spill </a:t>
            </a:r>
            <a:r>
              <a:rPr lang="en-US" dirty="0" smtClean="0"/>
              <a:t>cup.  The Design </a:t>
            </a:r>
            <a:r>
              <a:rPr lang="en-US" dirty="0"/>
              <a:t>Business Association </a:t>
            </a:r>
            <a:r>
              <a:rPr lang="en-US" dirty="0" smtClean="0"/>
              <a:t>said “</a:t>
            </a:r>
            <a:r>
              <a:rPr lang="en-US" b="1" dirty="0" err="1" smtClean="0"/>
              <a:t>Anywayup</a:t>
            </a:r>
            <a:r>
              <a:rPr lang="en-US" b="1" dirty="0" smtClean="0"/>
              <a:t>® </a:t>
            </a:r>
            <a:r>
              <a:rPr lang="en-US" b="1" dirty="0"/>
              <a:t>Cup </a:t>
            </a:r>
            <a:r>
              <a:rPr lang="en-US" dirty="0" smtClean="0"/>
              <a:t>results </a:t>
            </a:r>
            <a:r>
              <a:rPr lang="en-US" dirty="0"/>
              <a:t>are extraordinary, 70 people were employed on the back of this product, marketing was done by word of mouth and it dominates the sector."</a:t>
            </a:r>
          </a:p>
          <a:p>
            <a:endParaRPr lang="en-US" dirty="0"/>
          </a:p>
          <a:p>
            <a:r>
              <a:rPr lang="en-US" b="1" dirty="0" err="1" smtClean="0"/>
              <a:t>Anywayup</a:t>
            </a:r>
            <a:r>
              <a:rPr lang="en-US" b="1" dirty="0" smtClean="0"/>
              <a:t>® </a:t>
            </a:r>
            <a:r>
              <a:rPr lang="en-US" b="1" dirty="0"/>
              <a:t>Cup </a:t>
            </a:r>
            <a:r>
              <a:rPr lang="en-US" dirty="0" err="1" smtClean="0"/>
              <a:t>revolutionised</a:t>
            </a:r>
            <a:r>
              <a:rPr lang="en-US" dirty="0" smtClean="0"/>
              <a:t> </a:t>
            </a:r>
            <a:r>
              <a:rPr lang="en-US" dirty="0"/>
              <a:t>the baby products market thanks to its ability to genuinely solve a major headache of parenthood."</a:t>
            </a:r>
          </a:p>
          <a:p>
            <a:r>
              <a:rPr lang="en-US" dirty="0" smtClean="0"/>
              <a:t>”It eliminates </a:t>
            </a:r>
            <a:r>
              <a:rPr lang="en-US" dirty="0"/>
              <a:t>spillage - yes it really does - but the design also protects growing teeth by allowing a flow of juice only when the child sucks and swallows. Add this to a range of contemporary </a:t>
            </a:r>
            <a:r>
              <a:rPr lang="en-US" dirty="0" err="1"/>
              <a:t>colours</a:t>
            </a:r>
            <a:r>
              <a:rPr lang="en-US" dirty="0"/>
              <a:t> that promise to fit in effortlessly with the most modern kitchen and you have the ultimate baby must-have.”</a:t>
            </a:r>
          </a:p>
        </p:txBody>
      </p:sp>
      <p:pic>
        <p:nvPicPr>
          <p:cNvPr id="8" name="Picture 7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56" y="3427141"/>
            <a:ext cx="2806700" cy="2895600"/>
          </a:xfrm>
          <a:prstGeom prst="rect">
            <a:avLst/>
          </a:prstGeom>
        </p:spPr>
      </p:pic>
      <p:pic>
        <p:nvPicPr>
          <p:cNvPr id="9" name="Picture 8" descr="imgr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56" y="221581"/>
            <a:ext cx="2857500" cy="2857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80" y="3605900"/>
            <a:ext cx="2857500" cy="2857500"/>
          </a:xfrm>
          <a:prstGeom prst="rect">
            <a:avLst/>
          </a:prstGeom>
        </p:spPr>
      </p:pic>
      <p:pic>
        <p:nvPicPr>
          <p:cNvPr id="3" name="Picture 2" descr="imgr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67" y="445898"/>
            <a:ext cx="2806700" cy="2895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Anywayup</a:t>
            </a:r>
            <a:r>
              <a:rPr lang="en-US" dirty="0" smtClean="0"/>
              <a:t>® cup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Patents for novelty &amp; inventive step (successful litigation against international competitors)</a:t>
            </a:r>
          </a:p>
          <a:p>
            <a:endParaRPr lang="en-US" dirty="0" smtClean="0"/>
          </a:p>
          <a:p>
            <a:r>
              <a:rPr lang="en-US" dirty="0" smtClean="0"/>
              <a:t>Registered design for the new impression on the informed user </a:t>
            </a:r>
          </a:p>
          <a:p>
            <a:endParaRPr lang="en-US" dirty="0" smtClean="0"/>
          </a:p>
          <a:p>
            <a:r>
              <a:rPr lang="en-US" dirty="0" smtClean="0"/>
              <a:t>Registered trade mark®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9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Promoting and Protecting IP in Turkey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7179"/>
            <a:ext cx="4040188" cy="371231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smtClean="0"/>
              <a:t>International Chamber of Commerce  2011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470852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Why is IP important to the integration of Turkey into the global economy?</a:t>
            </a:r>
          </a:p>
          <a:p>
            <a:r>
              <a:rPr lang="en-US" dirty="0" smtClean="0"/>
              <a:t>IP protects the economy: GDP, employment, tax revenues, development and competitiveness</a:t>
            </a:r>
          </a:p>
          <a:p>
            <a:r>
              <a:rPr lang="en-US" dirty="0" smtClean="0"/>
              <a:t>IP promotes foreign direct investment and technology transfer</a:t>
            </a:r>
          </a:p>
          <a:p>
            <a:r>
              <a:rPr lang="en-US" dirty="0" smtClean="0"/>
              <a:t>IP protection benefits consumers, drives solutions to society’s needs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07179"/>
            <a:ext cx="4041775" cy="540565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smtClean="0"/>
              <a:t>Business Action to stop Counterfeiting and Piracy</a:t>
            </a:r>
            <a:endParaRPr lang="en-US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82615"/>
            <a:ext cx="4041775" cy="4543548"/>
          </a:xfrm>
        </p:spPr>
        <p:txBody>
          <a:bodyPr>
            <a:normAutofit/>
          </a:bodyPr>
          <a:lstStyle/>
          <a:p>
            <a:r>
              <a:rPr lang="en-US" dirty="0" smtClean="0"/>
              <a:t>IP promotes innovation, increases R&amp;D funding, helps firms </a:t>
            </a:r>
            <a:r>
              <a:rPr lang="en-US" dirty="0" err="1" smtClean="0"/>
              <a:t>realise</a:t>
            </a:r>
            <a:r>
              <a:rPr lang="en-US" dirty="0" smtClean="0"/>
              <a:t> innovation value</a:t>
            </a:r>
          </a:p>
          <a:p>
            <a:r>
              <a:rPr lang="en-US" dirty="0" smtClean="0"/>
              <a:t>IP helps firms monetize innovations, secure investment, grow market value, develop new markets</a:t>
            </a:r>
          </a:p>
          <a:p>
            <a:r>
              <a:rPr lang="en-US" dirty="0" smtClean="0"/>
              <a:t>IP protection helps SMEs; IP reliant SMEs report up to 20% higher growth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5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IP education is important: young Business School students speak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128349" y="1604700"/>
            <a:ext cx="5782445" cy="1734930"/>
          </a:xfrm>
          <a:prstGeom prst="wedgeEllipseCallout">
            <a:avLst>
              <a:gd name="adj1" fmla="val -29734"/>
              <a:gd name="adj2" fmla="val 699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I want to be an entrepreneur I wanted to be well informed before starting up my own business by knowing the bases</a:t>
            </a:r>
            <a:endParaRPr lang="en-GB" sz="2400" dirty="0"/>
          </a:p>
        </p:txBody>
      </p:sp>
      <p:sp>
        <p:nvSpPr>
          <p:cNvPr id="7" name="Oval Callout 6"/>
          <p:cNvSpPr/>
          <p:nvPr/>
        </p:nvSpPr>
        <p:spPr>
          <a:xfrm flipH="1">
            <a:off x="5444687" y="1417638"/>
            <a:ext cx="3634294" cy="2228967"/>
          </a:xfrm>
          <a:prstGeom prst="wedgeEllipseCallout">
            <a:avLst>
              <a:gd name="adj1" fmla="val -49405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Its very </a:t>
            </a:r>
            <a:r>
              <a:rPr lang="en-US" dirty="0"/>
              <a:t>important and useful in terms of business environment and especially for entrepreneurs</a:t>
            </a:r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2134642" y="3125742"/>
            <a:ext cx="6066163" cy="1940497"/>
          </a:xfrm>
          <a:prstGeom prst="wedgeEllipseCallout">
            <a:avLst>
              <a:gd name="adj1" fmla="val -16751"/>
              <a:gd name="adj2" fmla="val 1106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Its crucial </a:t>
            </a:r>
            <a:r>
              <a:rPr lang="en-US" dirty="0"/>
              <a:t>having a knowledge of IPR, not only for managing them or advising others but more importantly if you become an inventor or entrepreneur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0" y="4438026"/>
            <a:ext cx="3789663" cy="1911662"/>
          </a:xfrm>
          <a:prstGeom prst="wedgeEllipseCallout">
            <a:avLst>
              <a:gd name="adj1" fmla="val 36591"/>
              <a:gd name="adj2" fmla="val 756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 a future entrepreneur it is necessary to know about the laws surrounding a business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748902" y="4546107"/>
            <a:ext cx="4330079" cy="1950134"/>
          </a:xfrm>
          <a:prstGeom prst="wedgeEllipseCallout">
            <a:avLst>
              <a:gd name="adj1" fmla="val 43754"/>
              <a:gd name="adj2" fmla="val 635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As I want to create my own business with my own idea it is very important to have knowledge in this specific area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1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 Case study: </a:t>
            </a:r>
            <a:r>
              <a:rPr lang="en-US" dirty="0" err="1" smtClean="0"/>
              <a:t>Afyon</a:t>
            </a:r>
            <a:r>
              <a:rPr lang="en-US" dirty="0" smtClean="0"/>
              <a:t> marble</a:t>
            </a:r>
            <a:endParaRPr lang="en-US" dirty="0"/>
          </a:p>
        </p:txBody>
      </p:sp>
      <p:pic>
        <p:nvPicPr>
          <p:cNvPr id="3" name="Picture 2" descr="article_020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2" y="1229064"/>
            <a:ext cx="9144000" cy="3878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703" y="5564923"/>
            <a:ext cx="815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Afyon</a:t>
            </a:r>
            <a:r>
              <a:rPr lang="en-US" dirty="0"/>
              <a:t> Marble has been used for millennia in major structures such as the Theatre of Ephesus in present-day </a:t>
            </a:r>
            <a:r>
              <a:rPr lang="en-US" dirty="0" err="1"/>
              <a:t>Selcuk</a:t>
            </a:r>
            <a:r>
              <a:rPr lang="en-US" dirty="0"/>
              <a:t>, Izmir Province, Turkey (Photo: Flickr/Neil Howard)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Turkish IP case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Afyon</a:t>
            </a:r>
            <a:r>
              <a:rPr lang="en-US" dirty="0" smtClean="0"/>
              <a:t> Marble – is a protected geographical indication registered with TPI in 2003</a:t>
            </a:r>
          </a:p>
          <a:p>
            <a:pPr marL="0" indent="0">
              <a:buNone/>
            </a:pPr>
            <a:r>
              <a:rPr lang="en-US" dirty="0" smtClean="0"/>
              <a:t>Marble can only be called </a:t>
            </a:r>
            <a:r>
              <a:rPr lang="en-US" dirty="0" err="1" smtClean="0"/>
              <a:t>Afyon</a:t>
            </a:r>
            <a:r>
              <a:rPr lang="en-US" dirty="0" smtClean="0"/>
              <a:t> if it is mined in the </a:t>
            </a:r>
            <a:r>
              <a:rPr lang="en-US" dirty="0" err="1" smtClean="0"/>
              <a:t>Afyon</a:t>
            </a:r>
            <a:r>
              <a:rPr lang="en-US" dirty="0" smtClean="0"/>
              <a:t> region and meets certain 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World Intellectual Property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Organisation</a:t>
            </a:r>
            <a:r>
              <a:rPr lang="en-US" dirty="0" smtClean="0"/>
              <a:t> case study: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500" dirty="0" smtClean="0">
                <a:hlinkClick r:id="rId2"/>
              </a:rPr>
              <a:t>http</a:t>
            </a:r>
            <a:r>
              <a:rPr lang="en-US" sz="1500" dirty="0">
                <a:hlinkClick r:id="rId2"/>
              </a:rPr>
              <a:t>://www.wipo.int/ipadvantage/en/details.jsp?id=</a:t>
            </a:r>
            <a:r>
              <a:rPr lang="en-US" sz="1500" dirty="0" smtClean="0">
                <a:hlinkClick r:id="rId2"/>
              </a:rPr>
              <a:t>4741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pic>
        <p:nvPicPr>
          <p:cNvPr id="3" name="Picture 2" descr="article_0200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08" y="1089633"/>
            <a:ext cx="7022592" cy="2743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4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Tureks</a:t>
            </a:r>
            <a:r>
              <a:rPr lang="en-US" dirty="0" smtClean="0"/>
              <a:t> Patents and ®Trade Marks </a:t>
            </a:r>
            <a:endParaRPr lang="en-US" dirty="0"/>
          </a:p>
        </p:txBody>
      </p:sp>
      <p:pic>
        <p:nvPicPr>
          <p:cNvPr id="3" name="Picture 2" descr="article_0200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6" y="2362936"/>
            <a:ext cx="4699000" cy="3771900"/>
          </a:xfrm>
          <a:prstGeom prst="rect">
            <a:avLst/>
          </a:prstGeom>
        </p:spPr>
      </p:pic>
      <p:pic>
        <p:nvPicPr>
          <p:cNvPr id="4" name="Picture 3" descr="article_0200_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7" y="3450189"/>
            <a:ext cx="2359152" cy="8138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61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Tureks</a:t>
            </a:r>
            <a:r>
              <a:rPr lang="en-US" dirty="0" smtClean="0"/>
              <a:t>: patents for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innovative simulated ageing process for marble</a:t>
            </a:r>
          </a:p>
          <a:p>
            <a:r>
              <a:rPr lang="en-US" dirty="0" smtClean="0"/>
              <a:t>Cost effective, produces an attractive surface</a:t>
            </a:r>
          </a:p>
          <a:p>
            <a:r>
              <a:rPr lang="en-US" dirty="0" smtClean="0"/>
              <a:t>(patented)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Reinforcing stone products increases the stone’s robustness </a:t>
            </a:r>
          </a:p>
          <a:p>
            <a:r>
              <a:rPr lang="en-US" dirty="0"/>
              <a:t>Reduces waste by reducing chance of rupture in the </a:t>
            </a:r>
            <a:r>
              <a:rPr lang="en-US" dirty="0" smtClean="0"/>
              <a:t>stone</a:t>
            </a:r>
          </a:p>
          <a:p>
            <a:r>
              <a:rPr lang="en-US" dirty="0" smtClean="0"/>
              <a:t>(patented)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2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Tureks</a:t>
            </a:r>
            <a:r>
              <a:rPr lang="en-US" dirty="0" smtClean="0">
                <a:solidFill>
                  <a:srgbClr val="660066"/>
                </a:solidFill>
              </a:rPr>
              <a:t>® </a:t>
            </a:r>
            <a:r>
              <a:rPr lang="en-US" dirty="0" smtClean="0"/>
              <a:t>trade marks build a brand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Branding is an important strategy for </a:t>
            </a:r>
            <a:r>
              <a:rPr lang="en-US" dirty="0" err="1" smtClean="0"/>
              <a:t>Turek</a:t>
            </a:r>
            <a:r>
              <a:rPr lang="en-US" dirty="0" smtClean="0"/>
              <a:t>, trademark </a:t>
            </a:r>
            <a:r>
              <a:rPr lang="en-US" dirty="0"/>
              <a:t>registration (Image: </a:t>
            </a:r>
            <a:r>
              <a:rPr lang="en-US" dirty="0" smtClean="0"/>
              <a:t>TPI#</a:t>
            </a:r>
            <a:r>
              <a:rPr lang="en-US" dirty="0"/>
              <a:t>2003/11146)</a:t>
            </a:r>
          </a:p>
          <a:p>
            <a:pPr marL="0" indent="0">
              <a:buNone/>
            </a:pPr>
            <a:r>
              <a:rPr lang="en-US" dirty="0" smtClean="0"/>
              <a:t>2014 </a:t>
            </a:r>
            <a:r>
              <a:rPr lang="en-US" dirty="0"/>
              <a:t>the SME had over 35 trademark registrations with </a:t>
            </a:r>
            <a:r>
              <a:rPr lang="en-US" dirty="0" smtClean="0"/>
              <a:t>TPI, including for </a:t>
            </a:r>
            <a:r>
              <a:rPr lang="en-US" dirty="0"/>
              <a:t>the company’s name and logo (#2003/11146);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slogans </a:t>
            </a:r>
            <a:r>
              <a:rPr lang="en-US" dirty="0"/>
              <a:t>such as </a:t>
            </a:r>
            <a:r>
              <a:rPr lang="en-US" b="1" dirty="0">
                <a:solidFill>
                  <a:srgbClr val="660066"/>
                </a:solidFill>
              </a:rPr>
              <a:t>Marble From Turkey </a:t>
            </a:r>
            <a:r>
              <a:rPr lang="en-US" dirty="0"/>
              <a:t>(#96/019118);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product </a:t>
            </a:r>
            <a:r>
              <a:rPr lang="en-US" dirty="0"/>
              <a:t>names such as </a:t>
            </a:r>
            <a:r>
              <a:rPr lang="en-US" b="1" dirty="0">
                <a:solidFill>
                  <a:srgbClr val="660066"/>
                </a:solidFill>
              </a:rPr>
              <a:t>Avalon</a:t>
            </a:r>
            <a:r>
              <a:rPr lang="en-US" dirty="0"/>
              <a:t> (#2009/69252), </a:t>
            </a:r>
            <a:r>
              <a:rPr lang="en-US" b="1" dirty="0">
                <a:solidFill>
                  <a:srgbClr val="660066"/>
                </a:solidFill>
              </a:rPr>
              <a:t>Royal Cream </a:t>
            </a:r>
            <a:r>
              <a:rPr lang="en-US" dirty="0"/>
              <a:t>(#2014/56936), and </a:t>
            </a:r>
            <a:r>
              <a:rPr lang="en-US" b="1" dirty="0">
                <a:solidFill>
                  <a:srgbClr val="660066"/>
                </a:solidFill>
              </a:rPr>
              <a:t>Silver Shadow </a:t>
            </a:r>
            <a:r>
              <a:rPr lang="en-US" dirty="0"/>
              <a:t>(#2009/69304).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Domain </a:t>
            </a:r>
            <a:r>
              <a:rPr lang="en-US" dirty="0"/>
              <a:t>names have also been important to Turkish companies selling </a:t>
            </a:r>
            <a:r>
              <a:rPr lang="en-US" dirty="0" err="1"/>
              <a:t>Afyon</a:t>
            </a:r>
            <a:r>
              <a:rPr lang="en-US" dirty="0"/>
              <a:t> Marble products as a way to reach international </a:t>
            </a:r>
            <a:r>
              <a:rPr lang="en-US" dirty="0" smtClean="0"/>
              <a:t>markets.</a:t>
            </a:r>
          </a:p>
          <a:p>
            <a:pPr marL="0" indent="0">
              <a:buNone/>
            </a:pPr>
            <a:r>
              <a:rPr lang="en-US" dirty="0" err="1" smtClean="0"/>
              <a:t>Tureks</a:t>
            </a:r>
            <a:r>
              <a:rPr lang="en-US" dirty="0" smtClean="0"/>
              <a:t> </a:t>
            </a:r>
            <a:r>
              <a:rPr lang="en-US" dirty="0"/>
              <a:t>owns multiple domain names such as </a:t>
            </a:r>
            <a:r>
              <a:rPr lang="en-US" b="1" dirty="0" err="1">
                <a:solidFill>
                  <a:srgbClr val="660066"/>
                </a:solidFill>
              </a:rPr>
              <a:t>tureksstone.com</a:t>
            </a:r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dirty="0"/>
              <a:t>and</a:t>
            </a:r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dirty="0" err="1">
                <a:solidFill>
                  <a:srgbClr val="660066"/>
                </a:solidFill>
              </a:rPr>
              <a:t>tureks.com.tr</a:t>
            </a:r>
            <a:r>
              <a:rPr lang="en-US" b="1" dirty="0">
                <a:solidFill>
                  <a:srgbClr val="660066"/>
                </a:solidFill>
              </a:rPr>
              <a:t>. </a:t>
            </a:r>
            <a:endParaRPr lang="en-US" b="1" dirty="0" smtClean="0">
              <a:solidFill>
                <a:srgbClr val="66006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IP build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48" y="164799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Freedom </a:t>
            </a:r>
            <a:r>
              <a:rPr lang="en-US" b="1" kern="50" dirty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to </a:t>
            </a:r>
            <a:r>
              <a:rPr lang="en-US" b="1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operate </a:t>
            </a:r>
            <a:r>
              <a:rPr lang="en-US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– patent monopoly rights to stop others </a:t>
            </a:r>
            <a:endParaRPr lang="en-US" kern="50" dirty="0">
              <a:latin typeface="+mj-lt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kern="50" dirty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Product </a:t>
            </a:r>
            <a:r>
              <a:rPr lang="en-US" b="1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differentiation </a:t>
            </a:r>
            <a:r>
              <a:rPr lang="en-US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– in the market place from ® trade marks</a:t>
            </a:r>
            <a:endParaRPr lang="en-US" kern="50" dirty="0">
              <a:latin typeface="+mj-lt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Revenue</a:t>
            </a:r>
            <a:r>
              <a:rPr lang="en-US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  - from IP licensing </a:t>
            </a:r>
            <a:endParaRPr lang="en-US" kern="50" dirty="0">
              <a:latin typeface="+mj-lt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kern="50" dirty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Tax </a:t>
            </a:r>
            <a:r>
              <a:rPr lang="en-US" b="1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benefits </a:t>
            </a:r>
            <a:r>
              <a:rPr lang="en-US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– depends on tax regime</a:t>
            </a:r>
            <a:endParaRPr lang="en-US" kern="50" dirty="0">
              <a:latin typeface="+mj-lt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Enabling new </a:t>
            </a:r>
            <a:r>
              <a:rPr lang="en-US" b="1" kern="50" dirty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technology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kern="50" dirty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Attracting </a:t>
            </a:r>
            <a:r>
              <a:rPr lang="en-US" b="1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investment – </a:t>
            </a:r>
            <a:r>
              <a:rPr lang="en-US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in protected IP</a:t>
            </a:r>
            <a:endParaRPr lang="en-US" kern="50" dirty="0">
              <a:latin typeface="+mj-lt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kern="50" dirty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Positive </a:t>
            </a:r>
            <a:r>
              <a:rPr lang="en-US" b="1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image – </a:t>
            </a:r>
            <a:r>
              <a:rPr lang="en-US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build reputation and brand</a:t>
            </a:r>
            <a:endParaRPr lang="en-US" kern="50" dirty="0">
              <a:latin typeface="+mj-lt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kern="50" dirty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Clarification of ownership </a:t>
            </a:r>
            <a:r>
              <a:rPr lang="en-US" kern="50" dirty="0" smtClean="0"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– avoids costly commercial disputes</a:t>
            </a:r>
            <a:endParaRPr lang="en-US" b="1" kern="50" dirty="0">
              <a:latin typeface="+mj-lt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3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Competitive Advantage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400" dirty="0" smtClean="0">
                <a:latin typeface="+mj-lt"/>
                <a:cs typeface="Arial"/>
              </a:rPr>
              <a:t>Intellectual Property rights owners outshine their competitors in economic performance.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en-GB" sz="3400" dirty="0">
              <a:latin typeface="+mj-lt"/>
              <a:cs typeface="Arial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GB" sz="3400" dirty="0" smtClean="0">
                <a:latin typeface="+mj-lt"/>
                <a:cs typeface="Arial"/>
              </a:rPr>
              <a:t>Companies owning IPRs</a:t>
            </a:r>
            <a:r>
              <a:rPr lang="en-GB" sz="3400" dirty="0">
                <a:latin typeface="+mj-lt"/>
                <a:cs typeface="Arial"/>
              </a:rPr>
              <a:t> have, in general, 29% higher revenue per employee, about six times as many employees and pay wages that are up to 20% higher than firms which do not own any IP</a:t>
            </a:r>
            <a:r>
              <a:rPr lang="en-GB" dirty="0" smtClean="0">
                <a:solidFill>
                  <a:srgbClr val="7F7F7F"/>
                </a:solidFill>
                <a:latin typeface="+mj-lt"/>
                <a:cs typeface="Arial"/>
              </a:rPr>
              <a:t>.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About 40</a:t>
            </a:r>
            <a:r>
              <a:rPr lang="en-US" sz="2400" dirty="0"/>
              <a:t>% of total economic activity in the EU (some €4.7 trillion annually) is generated by IPR-intensive industries, and approximately 35% of all employment in the EU (77 million jobs) stems directly or indirectly from industries that have a higher-than-average use of IP rights</a:t>
            </a:r>
            <a:r>
              <a:rPr lang="en-US" sz="2400" dirty="0" smtClean="0"/>
              <a:t>.</a:t>
            </a:r>
          </a:p>
          <a:p>
            <a:r>
              <a:rPr lang="en-US" sz="1400" dirty="0">
                <a:hlinkClick r:id="rId2"/>
              </a:rPr>
              <a:t>https://oami.europa.eu/ohimportal/en/web/observatory/news/-/action/view/</a:t>
            </a:r>
            <a:r>
              <a:rPr lang="en-US" sz="1400" dirty="0" smtClean="0">
                <a:hlinkClick r:id="rId2"/>
              </a:rPr>
              <a:t>2189009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79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</a:t>
            </a:r>
            <a:r>
              <a:rPr lang="en-US" dirty="0" smtClean="0"/>
              <a:t>is important – </a:t>
            </a:r>
            <a:r>
              <a:rPr lang="en-US" dirty="0" smtClean="0"/>
              <a:t>IDEAS MATTER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4681" y="1417639"/>
            <a:ext cx="4668390" cy="4853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://ideasmatter.com/media/files/</a:t>
            </a:r>
            <a:r>
              <a:rPr lang="en-US" sz="1200" dirty="0" smtClean="0">
                <a:hlinkClick r:id="rId2"/>
              </a:rPr>
              <a:t>Science_Business_IP_report.pdf</a:t>
            </a:r>
            <a:r>
              <a:rPr lang="en-US" sz="1200" dirty="0" smtClean="0"/>
              <a:t> </a:t>
            </a:r>
          </a:p>
          <a:p>
            <a:endParaRPr lang="en-US" sz="1200" dirty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0272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Ruth Soetendorp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27</a:t>
            </a:fld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-1" y="1893697"/>
            <a:ext cx="4448895" cy="303447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“IP plays  a significant role </a:t>
            </a:r>
            <a:r>
              <a:rPr lang="en-US" dirty="0" smtClean="0"/>
              <a:t>in companies </a:t>
            </a:r>
            <a:r>
              <a:rPr lang="en-US" dirty="0"/>
              <a:t>growth, attracts investment, protects against competitors, makes them stand out from the crowd and increases credibility.”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224498" y="3364573"/>
            <a:ext cx="5346279" cy="3057294"/>
          </a:xfrm>
          <a:prstGeom prst="wedgeEllipseCallout">
            <a:avLst>
              <a:gd name="adj1" fmla="val 39764"/>
              <a:gd name="adj2" fmla="val 585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“Protecting IP is expensive and laborious - more than 50% unprepared to deal with the</a:t>
            </a:r>
          </a:p>
          <a:p>
            <a:r>
              <a:rPr lang="en-US" dirty="0"/>
              <a:t>complexities of IP at the point they start  their companies”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735396" y="1113430"/>
            <a:ext cx="4408604" cy="256749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“IP helps innovation and creativity - Once you understand the importance of IP you need to know how to deal with it”</a:t>
            </a:r>
          </a:p>
        </p:txBody>
      </p:sp>
    </p:spTree>
    <p:extLst>
      <p:ext uri="{BB962C8B-B14F-4D97-AF65-F5344CB8AC3E}">
        <p14:creationId xmlns:p14="http://schemas.microsoft.com/office/powerpoint/2010/main" val="3929034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Professor Ruth Soetendorp </a:t>
            </a:r>
          </a:p>
          <a:p>
            <a:r>
              <a:rPr lang="en-US" dirty="0" smtClean="0"/>
              <a:t>Associate Director,</a:t>
            </a:r>
          </a:p>
          <a:p>
            <a:r>
              <a:rPr lang="en-US" dirty="0" smtClean="0"/>
              <a:t>Centre for Intellectual Property Policy &amp; Management</a:t>
            </a:r>
          </a:p>
          <a:p>
            <a:r>
              <a:rPr lang="en-US" dirty="0" smtClean="0"/>
              <a:t>Bournemouth University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Cass Business School, City University of London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05251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IPR Portfolio = IPR + Quasi IPR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268538" y="1052513"/>
          <a:ext cx="4603750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lip" r:id="rId3" imgW="3571875" imgH="3571875" progId="">
                  <p:embed/>
                </p:oleObj>
              </mc:Choice>
              <mc:Fallback>
                <p:oleObj name="Clip" r:id="rId3" imgW="3571875" imgH="35718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052513"/>
                        <a:ext cx="4603750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57200" y="3933825"/>
            <a:ext cx="83058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IPRs: </a:t>
            </a:r>
            <a:r>
              <a:rPr lang="en-US">
                <a:cs typeface="Arial" charset="0"/>
              </a:rPr>
              <a:t>Patents*, Planter Breeders rights, reg Designs*, unreg Design Right, RegTrade Marks*; Copyrights, moral rights, Performers Rights, Chip Topographies, Geographical indications*</a:t>
            </a:r>
          </a:p>
          <a:p>
            <a:r>
              <a:rPr lang="en-US" b="1">
                <a:cs typeface="Arial" charset="0"/>
              </a:rPr>
              <a:t>Quasi IP:</a:t>
            </a:r>
            <a:r>
              <a:rPr lang="en-US">
                <a:cs typeface="Arial" charset="0"/>
              </a:rPr>
              <a:t> </a:t>
            </a:r>
            <a:r>
              <a:rPr lang="en-US" sz="2800" b="1">
                <a:cs typeface="Arial" charset="0"/>
              </a:rPr>
              <a:t>Confidential Information</a:t>
            </a:r>
            <a:r>
              <a:rPr lang="en-US">
                <a:cs typeface="Arial" charset="0"/>
              </a:rPr>
              <a:t>, Know How, Trade Secrets, Reputation/Passing off, </a:t>
            </a:r>
            <a:r>
              <a:rPr lang="en-US" i="1">
                <a:cs typeface="Arial" charset="0"/>
              </a:rPr>
              <a:t>Traditional knowledge and indigenous peoples</a:t>
            </a:r>
            <a:r>
              <a:rPr lang="ja-JP" altLang="en-US" i="1">
                <a:cs typeface="Arial" charset="0"/>
              </a:rPr>
              <a:t>’</a:t>
            </a:r>
            <a:r>
              <a:rPr lang="en-US" altLang="ja-JP" i="1">
                <a:cs typeface="Arial" charset="0"/>
              </a:rPr>
              <a:t> rights </a:t>
            </a:r>
          </a:p>
          <a:p>
            <a:endParaRPr lang="en-US" sz="1800" b="1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Intellectual Property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1.   Recognition +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 startAt="2"/>
              <a:defRPr/>
            </a:pPr>
            <a:r>
              <a:rPr lang="en-US" b="1" dirty="0" smtClean="0">
                <a:ea typeface="+mn-ea"/>
                <a:cs typeface="+mn-cs"/>
              </a:rPr>
              <a:t>Protection  +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 startAt="2"/>
              <a:defRPr/>
            </a:pPr>
            <a:r>
              <a:rPr lang="en-US" b="1" dirty="0" smtClean="0">
                <a:ea typeface="+mn-ea"/>
                <a:cs typeface="+mn-cs"/>
              </a:rPr>
              <a:t>Exploitation: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Licensing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Valuation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Marketing        +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 startAt="4"/>
              <a:defRPr/>
            </a:pPr>
            <a:r>
              <a:rPr lang="en-US" b="1" dirty="0" smtClean="0">
                <a:ea typeface="+mn-ea"/>
                <a:cs typeface="+mn-cs"/>
              </a:rPr>
              <a:t>Enforcement     =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 startAt="4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Competitive Advantage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u="sng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 smtClean="0">
              <a:ea typeface="+mn-ea"/>
              <a:cs typeface="+mn-cs"/>
            </a:endParaRPr>
          </a:p>
        </p:txBody>
      </p:sp>
      <p:pic>
        <p:nvPicPr>
          <p:cNvPr id="1638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247775"/>
            <a:ext cx="4473575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40300"/>
          </a:xfrm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7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Patent Strategy: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Who </a:t>
            </a:r>
            <a:r>
              <a:rPr lang="en-US" dirty="0">
                <a:latin typeface="Arial" charset="0"/>
              </a:rPr>
              <a:t>invented the light bulb?</a:t>
            </a:r>
          </a:p>
        </p:txBody>
      </p:sp>
      <p:sp>
        <p:nvSpPr>
          <p:cNvPr id="39938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</a:rPr>
              <a:t>Thomas Edison is famous for inventing the light bulb.  His thin filament bulb was a patentable improvement over his rivals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 patented thick filament bulb.  Edison bought up their patents for $50,000 before he started development, so they </a:t>
            </a:r>
            <a:r>
              <a:rPr lang="en-US" altLang="ja-JP" dirty="0" err="1">
                <a:latin typeface="Arial" charset="0"/>
              </a:rPr>
              <a:t>wouldn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t sue him for infringement after Edison became commercially successful.</a:t>
            </a:r>
            <a:endParaRPr lang="en-US" dirty="0">
              <a:latin typeface="Arial" charset="0"/>
            </a:endParaRPr>
          </a:p>
        </p:txBody>
      </p:sp>
      <p:sp>
        <p:nvSpPr>
          <p:cNvPr id="39939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3994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 – difficult to value,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2011 Google in Motorola Mobility acquisition bought 17,00 patents for $12.5bn at </a:t>
            </a:r>
            <a:r>
              <a:rPr lang="en-US" dirty="0" err="1" smtClean="0"/>
              <a:t>approx</a:t>
            </a:r>
            <a:r>
              <a:rPr lang="en-US" dirty="0" smtClean="0"/>
              <a:t> $735K per patent to protect its Android mobile operating system from rivals</a:t>
            </a:r>
          </a:p>
          <a:p>
            <a:r>
              <a:rPr lang="en-US" dirty="0" smtClean="0"/>
              <a:t>6,000 Nortel patents bought for $4.5bn i.e. $750 per patent</a:t>
            </a:r>
          </a:p>
          <a:p>
            <a:endParaRPr lang="en-US" dirty="0"/>
          </a:p>
          <a:p>
            <a:r>
              <a:rPr lang="en-US" dirty="0" smtClean="0"/>
              <a:t>2012  Microsoft acquired 800 patents from AOL for more than $1bn, then sold 70% of them to Facebook for $550 million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2013 Kodak</a:t>
            </a:r>
            <a:r>
              <a:rPr lang="en-US" dirty="0"/>
              <a:t>, the bankrupt company that invented the digital camera, sold its portfolio of 1,100 digital photography-related patents to a dozen licensees, including </a:t>
            </a:r>
            <a:r>
              <a:rPr lang="en-US" dirty="0" smtClean="0"/>
              <a:t>Apple, Microsoft, </a:t>
            </a:r>
            <a:r>
              <a:rPr lang="en-US" dirty="0"/>
              <a:t>and Google </a:t>
            </a:r>
            <a:r>
              <a:rPr lang="en-US" dirty="0" smtClean="0"/>
              <a:t>$</a:t>
            </a:r>
            <a:r>
              <a:rPr lang="en-US" dirty="0"/>
              <a:t>525 million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700" dirty="0">
                <a:hlinkClick r:id="rId2"/>
              </a:rPr>
              <a:t>http://www.forbes.com/sites/forbesleadershipforum/2013/06/25/how-to-tell-what-patents-are-worth</a:t>
            </a:r>
            <a:r>
              <a:rPr lang="en-US" sz="1700" dirty="0" smtClean="0">
                <a:hlinkClick r:id="rId2"/>
              </a:rPr>
              <a:t>/</a:t>
            </a:r>
            <a:r>
              <a:rPr lang="en-US" sz="1700" dirty="0" smtClean="0"/>
              <a:t>  </a:t>
            </a:r>
          </a:p>
          <a:p>
            <a:endParaRPr lang="en-US" sz="1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45619" cy="4525963"/>
          </a:xfrm>
        </p:spPr>
        <p:txBody>
          <a:bodyPr/>
          <a:lstStyle/>
          <a:p>
            <a:r>
              <a:rPr lang="en-US" dirty="0" smtClean="0"/>
              <a:t>Protect for ever, build up loyal following</a:t>
            </a:r>
          </a:p>
          <a:p>
            <a:endParaRPr lang="en-US" dirty="0"/>
          </a:p>
          <a:p>
            <a:r>
              <a:rPr lang="en-US" dirty="0" smtClean="0"/>
              <a:t>BASS beer, 1880s to present day </a:t>
            </a:r>
            <a:endParaRPr lang="en-US" dirty="0"/>
          </a:p>
        </p:txBody>
      </p:sp>
      <p:pic>
        <p:nvPicPr>
          <p:cNvPr id="19" name="Content Placeholder 18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r="6411"/>
          <a:stretch>
            <a:fillRect/>
          </a:stretch>
        </p:blipFill>
        <p:spPr>
          <a:xfrm>
            <a:off x="3224498" y="1668463"/>
            <a:ext cx="5703712" cy="4765546"/>
          </a:xfrm>
        </p:spPr>
      </p:pic>
      <p:sp>
        <p:nvSpPr>
          <p:cNvPr id="20" name="Isosceles Triangle 19"/>
          <p:cNvSpPr/>
          <p:nvPr/>
        </p:nvSpPr>
        <p:spPr>
          <a:xfrm>
            <a:off x="960218" y="4989020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Trade Marks 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125" indent="-255588" eaLnBrk="1" hangingPunct="1">
              <a:lnSpc>
                <a:spcPct val="60000"/>
              </a:lnSpc>
            </a:pPr>
            <a:r>
              <a:rPr lang="en-GB" sz="2700">
                <a:latin typeface="Arial" charset="0"/>
              </a:rPr>
              <a:t>Law of </a:t>
            </a:r>
            <a:r>
              <a:rPr lang="en-GB" sz="2700" b="1">
                <a:latin typeface="Arial" charset="0"/>
              </a:rPr>
              <a:t>Trade Marks  </a:t>
            </a:r>
          </a:p>
          <a:p>
            <a:pPr marL="365125" indent="-255588" eaLnBrk="1" hangingPunct="1">
              <a:lnSpc>
                <a:spcPct val="60000"/>
              </a:lnSpc>
            </a:pPr>
            <a:endParaRPr lang="en-GB" sz="2700" b="1">
              <a:latin typeface="Arial" charset="0"/>
            </a:endParaRPr>
          </a:p>
          <a:p>
            <a:pPr marL="365125" indent="-255588" eaLnBrk="1" hangingPunct="1">
              <a:lnSpc>
                <a:spcPct val="60000"/>
              </a:lnSpc>
            </a:pPr>
            <a:r>
              <a:rPr lang="en-GB" sz="2700" b="1">
                <a:latin typeface="Arial" charset="0"/>
              </a:rPr>
              <a:t>(  ® , </a:t>
            </a:r>
            <a:r>
              <a:rPr lang="en-GB" sz="2700" b="1">
                <a:latin typeface="Arial" charset="0"/>
                <a:sym typeface="Symbol" charset="0"/>
              </a:rPr>
              <a:t></a:t>
            </a:r>
            <a:r>
              <a:rPr lang="en-GB" sz="2700" b="1">
                <a:latin typeface="Arial" charset="0"/>
              </a:rPr>
              <a:t>)</a:t>
            </a:r>
            <a:endParaRPr lang="en-GB" sz="2700">
              <a:latin typeface="Arial" charset="0"/>
            </a:endParaRPr>
          </a:p>
          <a:p>
            <a:pPr marL="620713" lvl="1" indent="-228600" eaLnBrk="1" hangingPunct="1">
              <a:lnSpc>
                <a:spcPct val="60000"/>
              </a:lnSpc>
              <a:spcBef>
                <a:spcPts val="600"/>
              </a:spcBef>
              <a:buFontTx/>
              <a:buNone/>
            </a:pPr>
            <a:endParaRPr lang="en-GB" sz="2500">
              <a:latin typeface="Arial" charset="0"/>
              <a:ea typeface="Arial" charset="0"/>
              <a:cs typeface="Arial" charset="0"/>
            </a:endParaRPr>
          </a:p>
          <a:p>
            <a:pPr marL="620713" lvl="1" indent="-228600" eaLnBrk="1" hangingPunct="1">
              <a:lnSpc>
                <a:spcPct val="60000"/>
              </a:lnSpc>
              <a:spcBef>
                <a:spcPts val="600"/>
              </a:spcBef>
              <a:buFontTx/>
              <a:buNone/>
            </a:pPr>
            <a:r>
              <a:rPr lang="en-GB" sz="2500">
                <a:latin typeface="Arial" charset="0"/>
                <a:ea typeface="Arial" charset="0"/>
                <a:cs typeface="Arial" charset="0"/>
              </a:rPr>
              <a:t>Registration of signs,</a:t>
            </a:r>
          </a:p>
          <a:p>
            <a:pPr marL="620713" lvl="1" indent="-228600" eaLnBrk="1" hangingPunct="1">
              <a:lnSpc>
                <a:spcPct val="60000"/>
              </a:lnSpc>
              <a:spcBef>
                <a:spcPts val="600"/>
              </a:spcBef>
              <a:buFontTx/>
              <a:buNone/>
            </a:pPr>
            <a:r>
              <a:rPr lang="en-GB" sz="250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620713" lvl="1" indent="-228600" eaLnBrk="1" hangingPunct="1">
              <a:lnSpc>
                <a:spcPct val="60000"/>
              </a:lnSpc>
              <a:spcBef>
                <a:spcPts val="600"/>
              </a:spcBef>
              <a:buFontTx/>
              <a:buNone/>
            </a:pPr>
            <a:r>
              <a:rPr lang="en-GB" sz="2500">
                <a:latin typeface="Arial" charset="0"/>
                <a:ea typeface="Arial" charset="0"/>
                <a:cs typeface="Arial" charset="0"/>
              </a:rPr>
              <a:t>names, logos, etc to </a:t>
            </a:r>
          </a:p>
          <a:p>
            <a:pPr marL="620713" lvl="1" indent="-228600" eaLnBrk="1" hangingPunct="1">
              <a:lnSpc>
                <a:spcPct val="60000"/>
              </a:lnSpc>
              <a:spcBef>
                <a:spcPts val="600"/>
              </a:spcBef>
              <a:buFontTx/>
              <a:buNone/>
            </a:pPr>
            <a:endParaRPr lang="en-GB" sz="2500">
              <a:latin typeface="Arial" charset="0"/>
              <a:ea typeface="Arial" charset="0"/>
              <a:cs typeface="Arial" charset="0"/>
            </a:endParaRPr>
          </a:p>
          <a:p>
            <a:pPr marL="620713" lvl="1" indent="-228600" eaLnBrk="1" hangingPunct="1">
              <a:lnSpc>
                <a:spcPct val="60000"/>
              </a:lnSpc>
              <a:spcBef>
                <a:spcPts val="600"/>
              </a:spcBef>
              <a:buFontTx/>
              <a:buNone/>
            </a:pPr>
            <a:r>
              <a:rPr lang="en-GB" sz="2500">
                <a:latin typeface="Arial" charset="0"/>
                <a:ea typeface="Arial" charset="0"/>
                <a:cs typeface="Arial" charset="0"/>
              </a:rPr>
              <a:t>protect the goodwill</a:t>
            </a:r>
          </a:p>
          <a:p>
            <a:pPr marL="620713" lvl="1" indent="-228600" eaLnBrk="1" hangingPunct="1">
              <a:lnSpc>
                <a:spcPct val="60000"/>
              </a:lnSpc>
              <a:spcBef>
                <a:spcPts val="600"/>
              </a:spcBef>
              <a:buFontTx/>
              <a:buNone/>
            </a:pPr>
            <a:r>
              <a:rPr lang="en-GB" sz="250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620713" lvl="1" indent="-228600" eaLnBrk="1" hangingPunct="1">
              <a:lnSpc>
                <a:spcPct val="60000"/>
              </a:lnSpc>
              <a:spcBef>
                <a:spcPts val="600"/>
              </a:spcBef>
              <a:buFontTx/>
              <a:buNone/>
            </a:pPr>
            <a:r>
              <a:rPr lang="en-GB" sz="2500">
                <a:latin typeface="Arial" charset="0"/>
                <a:ea typeface="Arial" charset="0"/>
                <a:cs typeface="Arial" charset="0"/>
              </a:rPr>
              <a:t>of a product or </a:t>
            </a:r>
          </a:p>
          <a:p>
            <a:pPr marL="620713" lvl="1" indent="-228600" eaLnBrk="1" hangingPunct="1">
              <a:lnSpc>
                <a:spcPct val="60000"/>
              </a:lnSpc>
              <a:spcBef>
                <a:spcPts val="600"/>
              </a:spcBef>
              <a:buFontTx/>
              <a:buNone/>
            </a:pPr>
            <a:endParaRPr lang="en-GB" sz="2500">
              <a:latin typeface="Arial" charset="0"/>
              <a:ea typeface="Arial" charset="0"/>
              <a:cs typeface="Arial" charset="0"/>
            </a:endParaRPr>
          </a:p>
          <a:p>
            <a:pPr marL="620713" lvl="1" indent="-228600" eaLnBrk="1" hangingPunct="1">
              <a:lnSpc>
                <a:spcPct val="60000"/>
              </a:lnSpc>
              <a:spcBef>
                <a:spcPts val="600"/>
              </a:spcBef>
              <a:buFontTx/>
              <a:buNone/>
            </a:pPr>
            <a:r>
              <a:rPr lang="en-GB" sz="2500">
                <a:latin typeface="Arial" charset="0"/>
                <a:ea typeface="Arial" charset="0"/>
                <a:cs typeface="Arial" charset="0"/>
              </a:rPr>
              <a:t>enterprise</a:t>
            </a:r>
          </a:p>
          <a:p>
            <a:pPr marL="365125" indent="-255588"/>
            <a:endParaRPr lang="en-US">
              <a:latin typeface="Arial" charset="0"/>
            </a:endParaRPr>
          </a:p>
        </p:txBody>
      </p:sp>
      <p:sp>
        <p:nvSpPr>
          <p:cNvPr id="2662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2662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3815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6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Turkish online ‘market place’ bought by </a:t>
            </a:r>
            <a:r>
              <a:rPr lang="en-US" dirty="0" err="1" smtClean="0"/>
              <a:t>ebay</a:t>
            </a:r>
            <a:r>
              <a:rPr lang="en-US" dirty="0" smtClean="0"/>
              <a:t>, but brand identity retained, thanks to ® trade mark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ittigidiy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4" y="4845070"/>
            <a:ext cx="2921000" cy="1193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Ruth Soetendorp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088F-B070-B14E-920E-F60FB8ACC4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6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1766</Words>
  <Application>Microsoft Macintosh PowerPoint</Application>
  <PresentationFormat>On-screen Show (4:3)</PresentationFormat>
  <Paragraphs>243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Clip</vt:lpstr>
      <vt:lpstr>Intellectual Property Rights and Entrepreneurship</vt:lpstr>
      <vt:lpstr>Why IP education is important: young Business School students speak</vt:lpstr>
      <vt:lpstr>IPR Portfolio = IPR + Quasi IPR</vt:lpstr>
      <vt:lpstr>Intellectual Property tree</vt:lpstr>
      <vt:lpstr>Patent Strategy:  Who invented the light bulb?</vt:lpstr>
      <vt:lpstr>Patents – difficult to value, but…</vt:lpstr>
      <vt:lpstr>Trade Marks</vt:lpstr>
      <vt:lpstr>Trade Marks </vt:lpstr>
      <vt:lpstr>PowerPoint Presentation</vt:lpstr>
      <vt:lpstr>Unregistered Designs Karen Millen v Dunnes Stores 2014</vt:lpstr>
      <vt:lpstr>UK Supreme Court case study:  Trunki</vt:lpstr>
      <vt:lpstr>Trunki: childrens travel case (design)</vt:lpstr>
      <vt:lpstr>Copyrights and Brands</vt:lpstr>
      <vt:lpstr>Trade Secrets &amp; Know How</vt:lpstr>
      <vt:lpstr>UK Case Study</vt:lpstr>
      <vt:lpstr>PowerPoint Presentation</vt:lpstr>
      <vt:lpstr>PowerPoint Presentation</vt:lpstr>
      <vt:lpstr>Anywayup® cup</vt:lpstr>
      <vt:lpstr>Promoting and Protecting IP in Turkey</vt:lpstr>
      <vt:lpstr>Turkish Case study: Afyon marble</vt:lpstr>
      <vt:lpstr>A Turkish IP case study</vt:lpstr>
      <vt:lpstr>Tureks Patents and ®Trade Marks </vt:lpstr>
      <vt:lpstr>Tureks: patents for inventions</vt:lpstr>
      <vt:lpstr>Tureks® trade marks build a brand</vt:lpstr>
      <vt:lpstr>How does IP build value?</vt:lpstr>
      <vt:lpstr>Competitive Advantage </vt:lpstr>
      <vt:lpstr>IP is important – IDEAS MATTER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Council</dc:title>
  <dc:creator>Ruth Soetendorp</dc:creator>
  <cp:lastModifiedBy>Ruth Soetendorp</cp:lastModifiedBy>
  <cp:revision>35</cp:revision>
  <dcterms:created xsi:type="dcterms:W3CDTF">2015-10-20T17:46:01Z</dcterms:created>
  <dcterms:modified xsi:type="dcterms:W3CDTF">2015-11-26T08:15:27Z</dcterms:modified>
</cp:coreProperties>
</file>